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291" r:id="rId3"/>
    <p:sldId id="292" r:id="rId4"/>
    <p:sldId id="294" r:id="rId5"/>
    <p:sldId id="295" r:id="rId6"/>
    <p:sldId id="296" r:id="rId7"/>
    <p:sldId id="293" r:id="rId8"/>
    <p:sldId id="290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8503"/>
  </p:normalViewPr>
  <p:slideViewPr>
    <p:cSldViewPr snapToGrid="0" snapToObjects="1">
      <p:cViewPr varScale="1">
        <p:scale>
          <a:sx n="114" d="100"/>
          <a:sy n="114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snapshot takes up some space on your host disk drive. </a:t>
            </a:r>
          </a:p>
          <a:p>
            <a:r>
              <a:rPr lang="en-US" dirty="0"/>
              <a:t>So keeping lots and lots of snapshots can take up a lot of space.</a:t>
            </a:r>
          </a:p>
          <a:p>
            <a:r>
              <a:rPr lang="en-US" dirty="0"/>
              <a:t>Often will be good to delete old snapshots that you don’t need any more.</a:t>
            </a:r>
          </a:p>
          <a:p>
            <a:r>
              <a:rPr lang="en-US" dirty="0"/>
              <a:t>  - i.e. take some as you move through a process at key points</a:t>
            </a:r>
          </a:p>
          <a:p>
            <a:r>
              <a:rPr lang="en-US" dirty="0"/>
              <a:t>  - but then delete all but the last one</a:t>
            </a:r>
          </a:p>
          <a:p>
            <a:r>
              <a:rPr lang="en-US" dirty="0"/>
              <a:t>  - Or take one at the start, then mess around until you know how to do what you want to do correctly.</a:t>
            </a:r>
          </a:p>
          <a:p>
            <a:r>
              <a:rPr lang="en-US" dirty="0"/>
              <a:t>  - then do it from the snapshot</a:t>
            </a:r>
          </a:p>
          <a:p>
            <a:r>
              <a:rPr lang="en-US" dirty="0"/>
              <a:t>  - then take another one and maybe delete the first one.</a:t>
            </a:r>
          </a:p>
          <a:p>
            <a:endParaRPr lang="en-US" dirty="0"/>
          </a:p>
          <a:p>
            <a:r>
              <a:rPr lang="en-US" dirty="0"/>
              <a:t>Great for when you mess stuff up!!!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r>
              <a:rPr lang="en-US" dirty="0"/>
              <a:t>Snap –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Ubuntu, Debian, </a:t>
            </a:r>
            <a:r>
              <a:rPr lang="en-US" dirty="0" err="1"/>
              <a:t>LinuxLite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later we’ll look at one for a specific project…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4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CLI and GUI File manager …</a:t>
            </a:r>
          </a:p>
          <a:p>
            <a:r>
              <a:rPr lang="en-US" dirty="0"/>
              <a:t>APT and Synaptic are different interfaces to the same thing</a:t>
            </a:r>
          </a:p>
          <a:p>
            <a:r>
              <a:rPr lang="en-US" dirty="0"/>
              <a:t>APT is a command line tool</a:t>
            </a:r>
          </a:p>
          <a:p>
            <a:r>
              <a:rPr lang="en-US" dirty="0"/>
              <a:t>Synaptic Package Manger is a GUI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PATH?</a:t>
            </a:r>
          </a:p>
          <a:p>
            <a:r>
              <a:rPr lang="en-US" dirty="0"/>
              <a:t> - List of directories in which the shell will look for executable programs.</a:t>
            </a:r>
          </a:p>
          <a:p>
            <a:endParaRPr lang="en-US" dirty="0"/>
          </a:p>
          <a:p>
            <a:r>
              <a:rPr lang="en-US" dirty="0"/>
              <a:t>These are also directories where software is installed.</a:t>
            </a:r>
          </a:p>
          <a:p>
            <a:r>
              <a:rPr lang="en-US" dirty="0"/>
              <a:t>So to install software…</a:t>
            </a:r>
          </a:p>
          <a:p>
            <a:r>
              <a:rPr lang="en-US" dirty="0"/>
              <a:t>  - must have write permissions to those locations</a:t>
            </a:r>
          </a:p>
          <a:p>
            <a:r>
              <a:rPr lang="en-US" dirty="0"/>
              <a:t>But…</a:t>
            </a:r>
          </a:p>
          <a:p>
            <a:r>
              <a:rPr lang="en-US" dirty="0"/>
              <a:t>  - Only root has write permission to those locations.</a:t>
            </a:r>
          </a:p>
          <a:p>
            <a:endParaRPr lang="en-US" dirty="0"/>
          </a:p>
          <a:p>
            <a:r>
              <a:rPr lang="en-US" dirty="0"/>
              <a:t>NOTE:  The /</a:t>
            </a:r>
            <a:r>
              <a:rPr lang="en-US" dirty="0" err="1"/>
              <a:t>sbin</a:t>
            </a:r>
            <a:r>
              <a:rPr lang="en-US" dirty="0"/>
              <a:t> and /bin are “links” which are like shortcuts or aliases.</a:t>
            </a:r>
          </a:p>
          <a:p>
            <a:r>
              <a:rPr lang="en-US" dirty="0"/>
              <a:t>  - the write permission there just indicates that anyone can use the link (i.e. cd using 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5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multi-user system means</a:t>
            </a:r>
          </a:p>
          <a:p>
            <a:r>
              <a:rPr lang="en-US" dirty="0"/>
              <a:t>  - multiple accounts</a:t>
            </a:r>
          </a:p>
          <a:p>
            <a:r>
              <a:rPr lang="en-US" dirty="0"/>
              <a:t>  - different users can log into the same system (think servers and shared computers)</a:t>
            </a:r>
          </a:p>
          <a:p>
            <a:r>
              <a:rPr lang="en-US"/>
              <a:t>  </a:t>
            </a:r>
            <a:r>
              <a:rPr lang="en-US" dirty="0"/>
              <a:t>- different users will have different permissions</a:t>
            </a:r>
          </a:p>
          <a:p>
            <a:r>
              <a:rPr lang="en-US" dirty="0"/>
              <a:t>  - Don’t want everyone being able to change system settings.</a:t>
            </a:r>
          </a:p>
          <a:p>
            <a:endParaRPr lang="en-US" dirty="0"/>
          </a:p>
          <a:p>
            <a:r>
              <a:rPr lang="en-US" dirty="0"/>
              <a:t>Permission checking is essentially disabled for the root user.</a:t>
            </a:r>
          </a:p>
          <a:p>
            <a:r>
              <a:rPr lang="en-US" dirty="0"/>
              <a:t>  - Can perform any operation on any file.</a:t>
            </a:r>
          </a:p>
          <a:p>
            <a:r>
              <a:rPr lang="en-US" dirty="0"/>
              <a:t>  - For security reasons the root user cannot log in directly.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sudo</a:t>
            </a:r>
            <a:r>
              <a:rPr lang="en-US" dirty="0"/>
              <a:t> command will execute a commands as if it were run by the super user (root).</a:t>
            </a:r>
          </a:p>
          <a:p>
            <a:r>
              <a:rPr lang="en-US" dirty="0"/>
              <a:t>  - Thus using </a:t>
            </a:r>
            <a:r>
              <a:rPr lang="en-US" dirty="0" err="1"/>
              <a:t>sudo</a:t>
            </a:r>
            <a:r>
              <a:rPr lang="en-US" dirty="0"/>
              <a:t> overrides the permission system</a:t>
            </a:r>
          </a:p>
          <a:p>
            <a:r>
              <a:rPr lang="en-US" dirty="0"/>
              <a:t>  - Allows users with permission to use </a:t>
            </a:r>
            <a:r>
              <a:rPr lang="en-US" dirty="0" err="1"/>
              <a:t>sudo</a:t>
            </a:r>
            <a:r>
              <a:rPr lang="en-US" dirty="0"/>
              <a:t> to administer the system.</a:t>
            </a:r>
          </a:p>
          <a:p>
            <a:endParaRPr lang="en-US" dirty="0"/>
          </a:p>
          <a:p>
            <a:r>
              <a:rPr lang="en-US" dirty="0"/>
              <a:t>Permission to </a:t>
            </a:r>
            <a:r>
              <a:rPr lang="en-US" dirty="0" err="1"/>
              <a:t>sudo</a:t>
            </a:r>
            <a:r>
              <a:rPr lang="en-US" dirty="0"/>
              <a:t> is controlled by being a member of the </a:t>
            </a:r>
            <a:r>
              <a:rPr lang="en-US" dirty="0" err="1"/>
              <a:t>adm</a:t>
            </a:r>
            <a:r>
              <a:rPr lang="en-US" dirty="0"/>
              <a:t> group.</a:t>
            </a:r>
          </a:p>
          <a:p>
            <a:r>
              <a:rPr lang="en-US" dirty="0"/>
              <a:t>  - The first user created during install is automatically added to the admin (</a:t>
            </a:r>
            <a:r>
              <a:rPr lang="en-US" dirty="0" err="1"/>
              <a:t>adm</a:t>
            </a:r>
            <a:r>
              <a:rPr lang="en-US" dirty="0"/>
              <a:t>) group.</a:t>
            </a:r>
          </a:p>
          <a:p>
            <a:r>
              <a:rPr lang="en-US" dirty="0"/>
              <a:t>  - This would have been the user you created when you logged in.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  - If you were setting up a machine for multiple people to use (e.g. in a lab)</a:t>
            </a:r>
          </a:p>
          <a:p>
            <a:r>
              <a:rPr lang="en-US" dirty="0"/>
              <a:t>  - Then your user would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  - But the users you create for others would not be in the </a:t>
            </a:r>
            <a:r>
              <a:rPr lang="en-US" dirty="0" err="1"/>
              <a:t>adm</a:t>
            </a:r>
            <a:r>
              <a:rPr lang="en-US" dirty="0"/>
              <a:t> group </a:t>
            </a:r>
          </a:p>
          <a:p>
            <a:r>
              <a:rPr lang="en-US" dirty="0"/>
              <a:t>  - They might be in a users, staff or student group,</a:t>
            </a:r>
          </a:p>
          <a:p>
            <a:r>
              <a:rPr lang="en-US" dirty="0"/>
              <a:t>  - Which could then be assigned different privileges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5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Basic Unix System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VirtualBox Snapshots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7D29-FDD3-0C41-962C-D7EDD24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3" y="-4838"/>
            <a:ext cx="6761100" cy="857400"/>
          </a:xfrm>
        </p:spPr>
        <p:txBody>
          <a:bodyPr/>
          <a:lstStyle/>
          <a:p>
            <a:r>
              <a:rPr lang="en-US" sz="3200" dirty="0"/>
              <a:t>VirtualBox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A7B8-F474-934F-AB97-03E7ED6F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781097"/>
            <a:ext cx="6761100" cy="1719188"/>
          </a:xfrm>
        </p:spPr>
        <p:txBody>
          <a:bodyPr/>
          <a:lstStyle/>
          <a:p>
            <a:r>
              <a:rPr lang="en-US" sz="1800" dirty="0"/>
              <a:t>A </a:t>
            </a:r>
            <a:r>
              <a:rPr lang="en-US" sz="1800" b="1" i="1" dirty="0"/>
              <a:t>snapshot</a:t>
            </a:r>
            <a:r>
              <a:rPr lang="en-US" sz="1800" dirty="0"/>
              <a:t> is a backup of your virtual machine that will allow you to </a:t>
            </a:r>
            <a:r>
              <a:rPr lang="en-US" sz="1800" b="1" i="1" dirty="0"/>
              <a:t>restore</a:t>
            </a:r>
            <a:r>
              <a:rPr lang="en-US" sz="1800" dirty="0"/>
              <a:t> it to a known (hopefully functional)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4F48-DE4E-A945-B963-33E02D54BC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2E836-B7D7-B041-9F75-30A969A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4731">
            <a:off x="368529" y="2237083"/>
            <a:ext cx="3675346" cy="240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2744-C6A8-604C-8990-E8E1224B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7499">
            <a:off x="3787287" y="2257157"/>
            <a:ext cx="3775725" cy="246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956B4B-4231-8F47-BC6F-5B4E5D2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21" y="1638497"/>
            <a:ext cx="5394371" cy="37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tool to simplify installing software and managing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b="1" dirty="0"/>
              <a:t>apt</a:t>
            </a:r>
            <a:r>
              <a:rPr lang="en-US" sz="2000" dirty="0"/>
              <a:t>, rpm, yum, </a:t>
            </a:r>
            <a:r>
              <a:rPr lang="en-US" sz="2000" dirty="0" err="1"/>
              <a:t>pacman</a:t>
            </a:r>
            <a:r>
              <a:rPr lang="en-US" sz="2000" dirty="0"/>
              <a:t>, brew, snap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F1AC-075B-1744-A65E-7AE68F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941">
            <a:off x="348533" y="1740233"/>
            <a:ext cx="4844103" cy="2932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324B5-0BD9-0741-9BCB-5D16D2CE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0651">
            <a:off x="4104104" y="1423627"/>
            <a:ext cx="4494253" cy="2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7B81-B32D-3648-BDEC-BD90D750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39110"/>
            <a:ext cx="7263947" cy="857400"/>
          </a:xfrm>
        </p:spPr>
        <p:txBody>
          <a:bodyPr/>
          <a:lstStyle/>
          <a:p>
            <a:r>
              <a:rPr lang="en-US" sz="3200" dirty="0"/>
              <a:t>Software Installs &amp;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C557-F832-3E42-9C23-729933C2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96510"/>
            <a:ext cx="6761100" cy="3717540"/>
          </a:xfrm>
        </p:spPr>
        <p:txBody>
          <a:bodyPr/>
          <a:lstStyle/>
          <a:p>
            <a:r>
              <a:rPr lang="en-US" sz="2000" dirty="0"/>
              <a:t>Recall the PATH Environment Variable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4899-29BA-F44B-A79F-E319347C74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C1C74-505A-D94B-8A01-0DC6D3825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3" y="1520793"/>
            <a:ext cx="7342484" cy="9301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A5D82D-E81F-2346-B500-78F6EFB6D425}"/>
              </a:ext>
            </a:extLst>
          </p:cNvPr>
          <p:cNvGrpSpPr/>
          <p:nvPr/>
        </p:nvGrpSpPr>
        <p:grpSpPr>
          <a:xfrm>
            <a:off x="1640864" y="2583579"/>
            <a:ext cx="5203560" cy="2420811"/>
            <a:chOff x="1640864" y="2583579"/>
            <a:chExt cx="5203560" cy="2420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D29B6B-C86C-D349-90ED-F5B29CC3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4600" y="2583579"/>
              <a:ext cx="5179824" cy="2420811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FCCE5F-035F-9B46-AEF4-6052B88DD149}"/>
                </a:ext>
              </a:extLst>
            </p:cNvPr>
            <p:cNvSpPr/>
            <p:nvPr/>
          </p:nvSpPr>
          <p:spPr>
            <a:xfrm>
              <a:off x="2763520" y="3242750"/>
              <a:ext cx="975360" cy="1471300"/>
            </a:xfrm>
            <a:prstGeom prst="roundRect">
              <a:avLst/>
            </a:prstGeom>
            <a:solidFill>
              <a:srgbClr val="FFFF00">
                <a:alpha val="2489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2A97F7-9408-5945-BF4D-B5AD44C60A75}"/>
                </a:ext>
              </a:extLst>
            </p:cNvPr>
            <p:cNvSpPr/>
            <p:nvPr/>
          </p:nvSpPr>
          <p:spPr>
            <a:xfrm>
              <a:off x="1640864" y="3242750"/>
              <a:ext cx="975360" cy="1483170"/>
            </a:xfrm>
            <a:prstGeom prst="roundRect">
              <a:avLst/>
            </a:prstGeom>
            <a:solidFill>
              <a:srgbClr val="FFFF00">
                <a:alpha val="2489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292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8495"/>
            <a:ext cx="6761100" cy="857400"/>
          </a:xfrm>
        </p:spPr>
        <p:txBody>
          <a:bodyPr/>
          <a:lstStyle/>
          <a:p>
            <a:r>
              <a:rPr lang="en-US" sz="3200" dirty="0"/>
              <a:t>Super User (</a:t>
            </a:r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)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48080"/>
            <a:ext cx="7328420" cy="3565970"/>
          </a:xfrm>
        </p:spPr>
        <p:txBody>
          <a:bodyPr/>
          <a:lstStyle/>
          <a:p>
            <a:r>
              <a:rPr lang="en-US" sz="1800" dirty="0"/>
              <a:t>Unix is a multi-user system</a:t>
            </a:r>
          </a:p>
          <a:p>
            <a:endParaRPr lang="en-US" sz="1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i="1" dirty="0"/>
              <a:t>super user</a:t>
            </a:r>
          </a:p>
          <a:p>
            <a:pPr lvl="2"/>
            <a:r>
              <a:rPr lang="en-US" sz="1800" dirty="0"/>
              <a:t>Permissions checking disabled</a:t>
            </a:r>
          </a:p>
          <a:p>
            <a:pPr lvl="2"/>
            <a:r>
              <a:rPr lang="en-US" sz="1800" dirty="0"/>
              <a:t>Cannot log in - security</a:t>
            </a:r>
          </a:p>
          <a:p>
            <a:pPr lvl="2"/>
            <a:endParaRPr lang="en-US" sz="1800" i="1" dirty="0"/>
          </a:p>
          <a:p>
            <a:pPr lvl="1"/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/>
              <a:t> </a:t>
            </a:r>
            <a:r>
              <a:rPr lang="en-US" sz="1800" dirty="0"/>
              <a:t>runs commands as the super user</a:t>
            </a:r>
            <a:endParaRPr lang="en-US" sz="1800" i="1" dirty="0"/>
          </a:p>
          <a:p>
            <a:pPr lvl="2"/>
            <a:r>
              <a:rPr lang="en-US" sz="1800" i="1" dirty="0"/>
              <a:t>E.g.  </a:t>
            </a:r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>
                <a:latin typeface="Courier" pitchFamily="2" charset="0"/>
              </a:rPr>
              <a:t> apt install apache2</a:t>
            </a:r>
          </a:p>
          <a:p>
            <a:pPr lvl="2"/>
            <a:endParaRPr lang="en-US" sz="1800" i="1" dirty="0">
              <a:latin typeface="Courier" pitchFamily="2" charset="0"/>
            </a:endParaRPr>
          </a:p>
          <a:p>
            <a:pPr lvl="2"/>
            <a:r>
              <a:rPr lang="en-US" sz="1800" dirty="0"/>
              <a:t>Members of the 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/>
              <a:t> group have </a:t>
            </a:r>
            <a:r>
              <a:rPr lang="en-US" sz="1800" dirty="0" err="1">
                <a:latin typeface="Courier" pitchFamily="2" charset="0"/>
              </a:rPr>
              <a:t>sudo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latin typeface="+mn-lt"/>
              </a:rPr>
              <a:t>privileges</a:t>
            </a:r>
          </a:p>
          <a:p>
            <a:pPr lvl="3"/>
            <a:r>
              <a:rPr lang="en-US" sz="1800" dirty="0">
                <a:latin typeface="+mn-lt"/>
              </a:rPr>
              <a:t>User added during install is added to 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 err="1">
                <a:latin typeface="+mn-lt"/>
              </a:rPr>
              <a:t>.</a:t>
            </a:r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8401-B0BC-2348-A4A9-C4FEEDD5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178">
            <a:off x="6460080" y="1450278"/>
            <a:ext cx="23622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D03B4-E722-FC4D-B40F-20CAB87C7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27" y="4490489"/>
            <a:ext cx="3653746" cy="5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DBFD2-6FB3-2F4F-87DD-34ED07A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81CE-F257-AB42-8F97-89DCFA10C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A05 / Q05 – Due 1 week</a:t>
            </a:r>
          </a:p>
          <a:p>
            <a:r>
              <a:rPr lang="en-US" sz="2000" dirty="0"/>
              <a:t>Revise and Resubmits (A01– A04)</a:t>
            </a:r>
          </a:p>
          <a:p>
            <a:r>
              <a:rPr lang="en-US" sz="2000" dirty="0"/>
              <a:t>Prepare for Reading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2873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890</TotalTime>
  <Words>821</Words>
  <Application>Microsoft Macintosh PowerPoint</Application>
  <PresentationFormat>On-screen Show (16:9)</PresentationFormat>
  <Paragraphs>122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</vt:lpstr>
      <vt:lpstr>Dosis</vt:lpstr>
      <vt:lpstr>Dosis ExtraLight</vt:lpstr>
      <vt:lpstr>Titillium Web Light</vt:lpstr>
      <vt:lpstr>Mowbray template</vt:lpstr>
      <vt:lpstr>05 – Basic Unix System Administration</vt:lpstr>
      <vt:lpstr>System Administration</vt:lpstr>
      <vt:lpstr>VirtualBox Snapshots</vt:lpstr>
      <vt:lpstr>Software Installation</vt:lpstr>
      <vt:lpstr>apt &amp; Synaptic Package Manager</vt:lpstr>
      <vt:lpstr>Software Installs &amp; Permissions</vt:lpstr>
      <vt:lpstr>Super User (root) and sudo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49</cp:revision>
  <dcterms:created xsi:type="dcterms:W3CDTF">2020-09-16T11:58:51Z</dcterms:created>
  <dcterms:modified xsi:type="dcterms:W3CDTF">2021-09-29T13:51:19Z</dcterms:modified>
</cp:coreProperties>
</file>